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79" d="100"/>
          <a:sy n="179" d="100"/>
        </p:scale>
        <p:origin x="18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42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74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867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90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46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93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56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46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705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652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44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6D25B-0CE6-435D-B942-BD73658FDDE9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C4417-AC83-4147-A31C-F6217E47B9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44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E6F30-6EA1-D889-9256-7ADA330C2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14836C-9078-6F88-AB9D-7D609B023324}"/>
              </a:ext>
            </a:extLst>
          </p:cNvPr>
          <p:cNvSpPr txBox="1"/>
          <p:nvPr/>
        </p:nvSpPr>
        <p:spPr>
          <a:xfrm>
            <a:off x="323539" y="481480"/>
            <a:ext cx="67326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사용자정보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651CBA0D-07BD-45F4-8DDC-A9EA9B57A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667754"/>
              </p:ext>
            </p:extLst>
          </p:nvPr>
        </p:nvGraphicFramePr>
        <p:xfrm>
          <a:off x="308112" y="1733858"/>
          <a:ext cx="5625547" cy="120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192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3697355">
                  <a:extLst>
                    <a:ext uri="{9D8B030D-6E8A-4147-A177-3AD203B41FA5}">
                      <a16:colId xmlns:a16="http://schemas.microsoft.com/office/drawing/2014/main" val="2791320502"/>
                    </a:ext>
                  </a:extLst>
                </a:gridCol>
              </a:tblGrid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원화 </a:t>
                      </a:r>
                      <a:r>
                        <a:rPr lang="en-US" altLang="ko-KR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회 이체한도</a:t>
                      </a:r>
                      <a:endParaRPr lang="ko-KR" altLang="en-US" sz="1050" dirty="0"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999,999,999,999,999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916239"/>
                  </a:ext>
                </a:extLst>
              </a:tr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원화 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일 이체한도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잔여한도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999,999,999,999,999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 </a:t>
                      </a:r>
                      <a:r>
                        <a:rPr lang="en-US" altLang="ko-KR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999,999,999,999,999</a:t>
                      </a:r>
                      <a:r>
                        <a:rPr lang="ko-KR" altLang="en-US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499607"/>
                  </a:ext>
                </a:extLst>
              </a:tr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외화 </a:t>
                      </a:r>
                      <a:r>
                        <a:rPr lang="en-US" altLang="ko-KR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회 이체한도</a:t>
                      </a:r>
                      <a:endParaRPr lang="ko-KR" altLang="en-US" sz="1050" dirty="0"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 999,999,999,999,999.00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648040"/>
                  </a:ext>
                </a:extLst>
              </a:tr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외화 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일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 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이체한도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잔여한도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 999,999,999.00 / </a:t>
                      </a:r>
                      <a:r>
                        <a:rPr lang="en-US" altLang="ko-KR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 999,999,999.00</a:t>
                      </a:r>
                      <a:endParaRPr lang="ko-KR" altLang="en-US" sz="10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1808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B75C19C-DFC6-3AD7-4A2A-8D69DB5A852F}"/>
              </a:ext>
            </a:extLst>
          </p:cNvPr>
          <p:cNvSpPr txBox="1"/>
          <p:nvPr/>
        </p:nvSpPr>
        <p:spPr>
          <a:xfrm>
            <a:off x="6023111" y="1514276"/>
            <a:ext cx="8479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만기도래 명세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69F927B7-CE8B-4085-D38C-BB91C8FCF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48337"/>
              </p:ext>
            </p:extLst>
          </p:nvPr>
        </p:nvGraphicFramePr>
        <p:xfrm>
          <a:off x="308111" y="721141"/>
          <a:ext cx="8537717" cy="6504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0382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630511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  <a:gridCol w="2054187">
                  <a:extLst>
                    <a:ext uri="{9D8B030D-6E8A-4147-A177-3AD203B41FA5}">
                      <a16:colId xmlns:a16="http://schemas.microsoft.com/office/drawing/2014/main" val="1452444568"/>
                    </a:ext>
                  </a:extLst>
                </a:gridCol>
                <a:gridCol w="3132637">
                  <a:extLst>
                    <a:ext uri="{9D8B030D-6E8A-4147-A177-3AD203B41FA5}">
                      <a16:colId xmlns:a16="http://schemas.microsoft.com/office/drawing/2014/main" val="1587566887"/>
                    </a:ext>
                  </a:extLst>
                </a:gridCol>
              </a:tblGrid>
              <a:tr h="32584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기업번호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이용자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ID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기업명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이용자구분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인증서만료일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324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146 </a:t>
                      </a:r>
                      <a:r>
                        <a:rPr lang="en-US" altLang="ko-KR" sz="105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 CB000147</a:t>
                      </a:r>
                      <a:endParaRPr lang="en-US" altLang="ko-KR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총괄최종승인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승인자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2025-02-04 (</a:t>
                      </a:r>
                      <a:r>
                        <a:rPr lang="en-US" altLang="ko-KR" sz="11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-3</a:t>
                      </a:r>
                      <a:r>
                        <a:rPr lang="ko-KR" altLang="en-US" sz="11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일전</a:t>
                      </a:r>
                      <a:r>
                        <a:rPr lang="en-US" altLang="ko-KR" sz="11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10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5180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2E4EEA9-5CDA-1AB3-1BD3-80C9CEF1C561}"/>
              </a:ext>
            </a:extLst>
          </p:cNvPr>
          <p:cNvSpPr txBox="1"/>
          <p:nvPr/>
        </p:nvSpPr>
        <p:spPr>
          <a:xfrm>
            <a:off x="6695879" y="511204"/>
            <a:ext cx="217206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최종접속시간 </a:t>
            </a:r>
            <a:r>
              <a:rPr lang="en-US" altLang="ko-KR" sz="11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: 2025-02-05 16:00</a:t>
            </a:r>
            <a:endParaRPr lang="ko-KR" altLang="en-US" sz="11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ABA1DB27-8559-F3E1-82BE-339AE8E6D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15627"/>
              </p:ext>
            </p:extLst>
          </p:nvPr>
        </p:nvGraphicFramePr>
        <p:xfrm>
          <a:off x="6023111" y="1733858"/>
          <a:ext cx="2812777" cy="1207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6230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656547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</a:tblGrid>
              <a:tr h="4023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예금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신탁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(2,000,000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4023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일반대출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(2,000,000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027136"/>
                  </a:ext>
                </a:extLst>
              </a:tr>
              <a:tr h="4023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할인어음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(2,000,000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286456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0F9D045-0953-459F-B5F9-87C314CA1303}"/>
              </a:ext>
            </a:extLst>
          </p:cNvPr>
          <p:cNvSpPr txBox="1"/>
          <p:nvPr/>
        </p:nvSpPr>
        <p:spPr>
          <a:xfrm>
            <a:off x="312561" y="3132189"/>
            <a:ext cx="53860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전자결제</a:t>
            </a:r>
          </a:p>
        </p:txBody>
      </p:sp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3341B91F-B88D-6834-4A14-FC76CE764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71211"/>
              </p:ext>
            </p:extLst>
          </p:nvPr>
        </p:nvGraphicFramePr>
        <p:xfrm>
          <a:off x="292680" y="3378002"/>
          <a:ext cx="8553148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0133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650224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  <a:gridCol w="796568">
                  <a:extLst>
                    <a:ext uri="{9D8B030D-6E8A-4147-A177-3AD203B41FA5}">
                      <a16:colId xmlns:a16="http://schemas.microsoft.com/office/drawing/2014/main" val="3010494395"/>
                    </a:ext>
                  </a:extLst>
                </a:gridCol>
                <a:gridCol w="1880231">
                  <a:extLst>
                    <a:ext uri="{9D8B030D-6E8A-4147-A177-3AD203B41FA5}">
                      <a16:colId xmlns:a16="http://schemas.microsoft.com/office/drawing/2014/main" val="2791320502"/>
                    </a:ext>
                  </a:extLst>
                </a:gridCol>
                <a:gridCol w="1584837">
                  <a:extLst>
                    <a:ext uri="{9D8B030D-6E8A-4147-A177-3AD203B41FA5}">
                      <a16:colId xmlns:a16="http://schemas.microsoft.com/office/drawing/2014/main" val="3334365037"/>
                    </a:ext>
                  </a:extLst>
                </a:gridCol>
                <a:gridCol w="771155">
                  <a:extLst>
                    <a:ext uri="{9D8B030D-6E8A-4147-A177-3AD203B41FA5}">
                      <a16:colId xmlns:a16="http://schemas.microsoft.com/office/drawing/2014/main" val="4093061639"/>
                    </a:ext>
                  </a:extLst>
                </a:gridCol>
              </a:tblGrid>
              <a:tr h="24402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판매내역총괄조회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구매내역총괄조회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2240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당일 만기입금 예정금액</a:t>
                      </a:r>
                      <a:endParaRPr lang="en-US" altLang="ko-KR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상세보기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당일만기 결제예정금액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상세보기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518090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41BE8078-2494-01E2-C579-AD9492358A6D}"/>
              </a:ext>
            </a:extLst>
          </p:cNvPr>
          <p:cNvSpPr txBox="1"/>
          <p:nvPr/>
        </p:nvSpPr>
        <p:spPr>
          <a:xfrm>
            <a:off x="292681" y="4020230"/>
            <a:ext cx="26930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외환</a:t>
            </a: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895F2AAB-D2F2-5E69-1054-53CCED8E2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384783"/>
              </p:ext>
            </p:extLst>
          </p:nvPr>
        </p:nvGraphicFramePr>
        <p:xfrm>
          <a:off x="292681" y="4260300"/>
          <a:ext cx="3106502" cy="213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1701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054801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</a:tblGrid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서비스명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건수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수입결제대상명세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508411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수출부도명세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sng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2994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내국신용장결제예정내역명세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849531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내국신용장부도내역명세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640333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외화여신만기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063442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외화예금만기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35655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844EAF4-9A2B-E6D3-3C23-93150CCED1C6}"/>
              </a:ext>
            </a:extLst>
          </p:cNvPr>
          <p:cNvSpPr txBox="1"/>
          <p:nvPr/>
        </p:nvSpPr>
        <p:spPr>
          <a:xfrm>
            <a:off x="3543724" y="4020230"/>
            <a:ext cx="167193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환율정보 </a:t>
            </a:r>
            <a:r>
              <a:rPr lang="en-US" altLang="ko-KR" sz="10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(</a:t>
            </a:r>
            <a:r>
              <a:rPr lang="ko-KR" altLang="en-US" sz="10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최종 </a:t>
            </a:r>
            <a:r>
              <a:rPr lang="ko-KR" altLang="en-US" sz="10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고시회차기준</a:t>
            </a:r>
            <a:r>
              <a:rPr lang="en-US" altLang="ko-KR" sz="10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)</a:t>
            </a:r>
            <a:endParaRPr lang="ko-KR" altLang="en-US" sz="10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graphicFrame>
        <p:nvGraphicFramePr>
          <p:cNvPr id="23" name="표 22">
            <a:extLst>
              <a:ext uri="{FF2B5EF4-FFF2-40B4-BE49-F238E27FC236}">
                <a16:creationId xmlns:a16="http://schemas.microsoft.com/office/drawing/2014/main" id="{9B2BD168-C681-B902-371F-73862E797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37468"/>
              </p:ext>
            </p:extLst>
          </p:nvPr>
        </p:nvGraphicFramePr>
        <p:xfrm>
          <a:off x="3543724" y="4260300"/>
          <a:ext cx="5292164" cy="2132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4186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895538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  <a:gridCol w="1455250">
                  <a:extLst>
                    <a:ext uri="{9D8B030D-6E8A-4147-A177-3AD203B41FA5}">
                      <a16:colId xmlns:a16="http://schemas.microsoft.com/office/drawing/2014/main" val="45835978"/>
                    </a:ext>
                  </a:extLst>
                </a:gridCol>
                <a:gridCol w="1567190">
                  <a:extLst>
                    <a:ext uri="{9D8B030D-6E8A-4147-A177-3AD203B41FA5}">
                      <a16:colId xmlns:a16="http://schemas.microsoft.com/office/drawing/2014/main" val="815689307"/>
                    </a:ext>
                  </a:extLst>
                </a:gridCol>
              </a:tblGrid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통화구분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통화코드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회차매매기준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재고시매매기준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미국달러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1,453.00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1,456.00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508411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일본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JPY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952.80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943.67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2994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유럽유로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EUR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1,506.26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1,505.94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849531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영국파운드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GBP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1,809.10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1,804.71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640333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호주달러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AUD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914.91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909.85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063442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뉴질랜드달러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NZD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821.88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817.25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35655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D436051-2C8C-F9FF-C02B-5B9AFB3410BF}"/>
              </a:ext>
            </a:extLst>
          </p:cNvPr>
          <p:cNvSpPr txBox="1"/>
          <p:nvPr/>
        </p:nvSpPr>
        <p:spPr>
          <a:xfrm>
            <a:off x="8484789" y="4055173"/>
            <a:ext cx="32701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900" dirty="0" err="1">
                <a:latin typeface="원신한 Medium" panose="020B0603000000000000" pitchFamily="50" charset="-127"/>
                <a:ea typeface="원신한 Medium" panose="020B0603000000000000" pitchFamily="50" charset="-127"/>
              </a:rPr>
              <a:t>더보기</a:t>
            </a:r>
            <a:endParaRPr lang="ko-KR" altLang="en-US" sz="7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7E662E-E05F-CD1B-AEFF-D394A2467A19}"/>
              </a:ext>
            </a:extLst>
          </p:cNvPr>
          <p:cNvSpPr txBox="1"/>
          <p:nvPr/>
        </p:nvSpPr>
        <p:spPr>
          <a:xfrm>
            <a:off x="315723" y="1496506"/>
            <a:ext cx="53860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이체한도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40005E-405B-A104-1FC2-29C4A73AE2E1}"/>
              </a:ext>
            </a:extLst>
          </p:cNvPr>
          <p:cNvSpPr txBox="1"/>
          <p:nvPr/>
        </p:nvSpPr>
        <p:spPr>
          <a:xfrm>
            <a:off x="308111" y="104832"/>
            <a:ext cx="97783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600" b="1" dirty="0" err="1">
                <a:latin typeface="원신한 Medium" panose="020B0603000000000000" pitchFamily="50" charset="-127"/>
                <a:ea typeface="원신한 Medium" panose="020B0603000000000000" pitchFamily="50" charset="-127"/>
              </a:rPr>
              <a:t>단독인경우</a:t>
            </a:r>
            <a:endParaRPr lang="ko-KR" altLang="en-US" sz="1600" b="1" dirty="0">
              <a:latin typeface="원신한 Medium" panose="020B0603000000000000" pitchFamily="50" charset="-127"/>
              <a:ea typeface="원신한 Medium" panose="020B06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061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908CE-467A-B617-6C62-5C15D8758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6019D1-5882-77F9-D0BE-CB9AD7478CBF}"/>
              </a:ext>
            </a:extLst>
          </p:cNvPr>
          <p:cNvSpPr txBox="1"/>
          <p:nvPr/>
        </p:nvSpPr>
        <p:spPr>
          <a:xfrm>
            <a:off x="293723" y="501353"/>
            <a:ext cx="67326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사용자정보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3E30464B-ED68-91E1-9239-8AA57062A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976907"/>
              </p:ext>
            </p:extLst>
          </p:nvPr>
        </p:nvGraphicFramePr>
        <p:xfrm>
          <a:off x="278295" y="711197"/>
          <a:ext cx="8527777" cy="10890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844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262270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1452444568"/>
                    </a:ext>
                  </a:extLst>
                </a:gridCol>
                <a:gridCol w="1918252">
                  <a:extLst>
                    <a:ext uri="{9D8B030D-6E8A-4147-A177-3AD203B41FA5}">
                      <a16:colId xmlns:a16="http://schemas.microsoft.com/office/drawing/2014/main" val="2791320502"/>
                    </a:ext>
                  </a:extLst>
                </a:gridCol>
                <a:gridCol w="1202635">
                  <a:extLst>
                    <a:ext uri="{9D8B030D-6E8A-4147-A177-3AD203B41FA5}">
                      <a16:colId xmlns:a16="http://schemas.microsoft.com/office/drawing/2014/main" val="1587566887"/>
                    </a:ext>
                  </a:extLst>
                </a:gridCol>
                <a:gridCol w="1222515">
                  <a:extLst>
                    <a:ext uri="{9D8B030D-6E8A-4147-A177-3AD203B41FA5}">
                      <a16:colId xmlns:a16="http://schemas.microsoft.com/office/drawing/2014/main" val="3703191348"/>
                    </a:ext>
                  </a:extLst>
                </a:gridCol>
              </a:tblGrid>
              <a:tr h="33118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기업번호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이용자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ID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기업명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이용자구분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이용자비밀번호 만기일</a:t>
                      </a:r>
                      <a:endParaRPr lang="en-US" altLang="ko-KR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당일기준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결재함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총괄인증서 만료일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결재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확인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결재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승인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23332"/>
                  </a:ext>
                </a:extLst>
              </a:tr>
              <a:tr h="253195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146 </a:t>
                      </a:r>
                      <a:r>
                        <a:rPr lang="en-US" altLang="ko-KR" sz="105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 CB000147</a:t>
                      </a:r>
                      <a:endParaRPr lang="en-US" altLang="ko-KR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총괄최종승인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총괄관리자겸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 승인자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10</a:t>
                      </a:r>
                      <a:r>
                        <a:rPr lang="ko-KR" altLang="en-US" sz="105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일전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 </a:t>
                      </a:r>
                      <a:endParaRPr lang="en-US" altLang="ko-KR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(2026-02-12)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sng" dirty="0">
                          <a:solidFill>
                            <a:srgbClr val="C0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en-US" altLang="ko-KR" sz="11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 </a:t>
                      </a:r>
                      <a:r>
                        <a:rPr lang="ko-KR" altLang="en-US" sz="11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sng" dirty="0">
                          <a:solidFill>
                            <a:srgbClr val="C0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2</a:t>
                      </a:r>
                      <a:r>
                        <a:rPr lang="en-US" altLang="ko-KR" sz="11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 </a:t>
                      </a:r>
                      <a:r>
                        <a:rPr lang="ko-KR" altLang="en-US" sz="11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518090"/>
                  </a:ext>
                </a:extLst>
              </a:tr>
              <a:tr h="2531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2025-02-04 (</a:t>
                      </a:r>
                      <a:r>
                        <a:rPr lang="en-US" altLang="ko-KR" sz="105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-3</a:t>
                      </a:r>
                      <a:r>
                        <a:rPr lang="ko-KR" altLang="en-US" sz="105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일전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29143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45D0A9C-B257-38FB-9E5C-6DC1DDFC2551}"/>
              </a:ext>
            </a:extLst>
          </p:cNvPr>
          <p:cNvSpPr txBox="1"/>
          <p:nvPr/>
        </p:nvSpPr>
        <p:spPr>
          <a:xfrm>
            <a:off x="6666063" y="501260"/>
            <a:ext cx="2188100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최종접속시간 </a:t>
            </a:r>
            <a:r>
              <a:rPr lang="en-US" altLang="ko-KR" sz="11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: 2025-02-05 16:00</a:t>
            </a:r>
            <a:endParaRPr lang="ko-KR" altLang="en-US" sz="11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3E0029-066A-9BD6-B1D1-C39AD0A9698C}"/>
              </a:ext>
            </a:extLst>
          </p:cNvPr>
          <p:cNvSpPr txBox="1"/>
          <p:nvPr/>
        </p:nvSpPr>
        <p:spPr>
          <a:xfrm>
            <a:off x="312561" y="3410484"/>
            <a:ext cx="53860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전자결제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01A61AEF-8857-FC3F-0CD8-219C7F250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863540"/>
              </p:ext>
            </p:extLst>
          </p:nvPr>
        </p:nvGraphicFramePr>
        <p:xfrm>
          <a:off x="292680" y="3656297"/>
          <a:ext cx="8553148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0133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650224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  <a:gridCol w="796568">
                  <a:extLst>
                    <a:ext uri="{9D8B030D-6E8A-4147-A177-3AD203B41FA5}">
                      <a16:colId xmlns:a16="http://schemas.microsoft.com/office/drawing/2014/main" val="3010494395"/>
                    </a:ext>
                  </a:extLst>
                </a:gridCol>
                <a:gridCol w="1880231">
                  <a:extLst>
                    <a:ext uri="{9D8B030D-6E8A-4147-A177-3AD203B41FA5}">
                      <a16:colId xmlns:a16="http://schemas.microsoft.com/office/drawing/2014/main" val="2791320502"/>
                    </a:ext>
                  </a:extLst>
                </a:gridCol>
                <a:gridCol w="1584837">
                  <a:extLst>
                    <a:ext uri="{9D8B030D-6E8A-4147-A177-3AD203B41FA5}">
                      <a16:colId xmlns:a16="http://schemas.microsoft.com/office/drawing/2014/main" val="3334365037"/>
                    </a:ext>
                  </a:extLst>
                </a:gridCol>
                <a:gridCol w="771155">
                  <a:extLst>
                    <a:ext uri="{9D8B030D-6E8A-4147-A177-3AD203B41FA5}">
                      <a16:colId xmlns:a16="http://schemas.microsoft.com/office/drawing/2014/main" val="4093061639"/>
                    </a:ext>
                  </a:extLst>
                </a:gridCol>
              </a:tblGrid>
              <a:tr h="24402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판매내역총괄조회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구매내역총괄조회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latinLnBrk="1"/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2240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당일 만기입금 예정금액</a:t>
                      </a:r>
                      <a:endParaRPr lang="en-US" altLang="ko-KR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상세보기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당일만기 결제예정금액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상세보기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51809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D0727A8-822F-669A-2C34-4FB559F71F15}"/>
              </a:ext>
            </a:extLst>
          </p:cNvPr>
          <p:cNvSpPr txBox="1"/>
          <p:nvPr/>
        </p:nvSpPr>
        <p:spPr>
          <a:xfrm>
            <a:off x="292681" y="4298525"/>
            <a:ext cx="26930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외환</a:t>
            </a: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14B767F7-FC20-9D55-BAA9-E1264396A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93480"/>
              </p:ext>
            </p:extLst>
          </p:nvPr>
        </p:nvGraphicFramePr>
        <p:xfrm>
          <a:off x="292681" y="4538595"/>
          <a:ext cx="3106502" cy="213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1701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054801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</a:tblGrid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서비스명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건수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수입결제대상명세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508411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수출부도명세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sng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2994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내국신용장결제예정내역명세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849531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내국신용장부도내역명세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640333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외화여신만기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063442"/>
                  </a:ext>
                </a:extLst>
              </a:tr>
              <a:tr h="3033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외화예금만기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kern="1200" dirty="0">
                          <a:solidFill>
                            <a:srgbClr val="FF000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0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건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35655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DD51944-4E30-EA3C-1D6A-E2CBE4CB0BD0}"/>
              </a:ext>
            </a:extLst>
          </p:cNvPr>
          <p:cNvSpPr txBox="1"/>
          <p:nvPr/>
        </p:nvSpPr>
        <p:spPr>
          <a:xfrm>
            <a:off x="3543724" y="4288586"/>
            <a:ext cx="167193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환율정보 </a:t>
            </a:r>
            <a:r>
              <a:rPr lang="en-US" altLang="ko-KR" sz="10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(</a:t>
            </a:r>
            <a:r>
              <a:rPr lang="ko-KR" altLang="en-US" sz="10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최종 </a:t>
            </a:r>
            <a:r>
              <a:rPr lang="ko-KR" altLang="en-US" sz="10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고시회차기준</a:t>
            </a:r>
            <a:r>
              <a:rPr lang="en-US" altLang="ko-KR" sz="10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)</a:t>
            </a:r>
            <a:endParaRPr lang="ko-KR" altLang="en-US" sz="10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14A760B2-1721-CAB6-FED3-3D5182CF7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129978"/>
              </p:ext>
            </p:extLst>
          </p:nvPr>
        </p:nvGraphicFramePr>
        <p:xfrm>
          <a:off x="3543724" y="4538595"/>
          <a:ext cx="5292164" cy="2132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4186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895538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  <a:gridCol w="1455250">
                  <a:extLst>
                    <a:ext uri="{9D8B030D-6E8A-4147-A177-3AD203B41FA5}">
                      <a16:colId xmlns:a16="http://schemas.microsoft.com/office/drawing/2014/main" val="45835978"/>
                    </a:ext>
                  </a:extLst>
                </a:gridCol>
                <a:gridCol w="1567190">
                  <a:extLst>
                    <a:ext uri="{9D8B030D-6E8A-4147-A177-3AD203B41FA5}">
                      <a16:colId xmlns:a16="http://schemas.microsoft.com/office/drawing/2014/main" val="815689307"/>
                    </a:ext>
                  </a:extLst>
                </a:gridCol>
              </a:tblGrid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통화구분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통화코드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회차매매기준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재고시매매기준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미국달러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1,453.00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1,456.00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508411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일본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JPY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952.80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943.67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2994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유럽유로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EUR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1,506.26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1,505.94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849531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영국파운드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GBP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1,809.10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1,804.71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640333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호주달러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AUD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914.91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909.85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063442"/>
                  </a:ext>
                </a:extLst>
              </a:tr>
              <a:tr h="3045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뉴질랜드달러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NZD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821.88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  <a:cs typeface="+mn-cs"/>
                        </a:rPr>
                        <a:t>817.25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35655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76B5C666-7212-A486-A66F-54993647667B}"/>
              </a:ext>
            </a:extLst>
          </p:cNvPr>
          <p:cNvSpPr txBox="1"/>
          <p:nvPr/>
        </p:nvSpPr>
        <p:spPr>
          <a:xfrm>
            <a:off x="8474850" y="4333468"/>
            <a:ext cx="32701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900" dirty="0" err="1">
                <a:latin typeface="원신한 Medium" panose="020B0603000000000000" pitchFamily="50" charset="-127"/>
                <a:ea typeface="원신한 Medium" panose="020B0603000000000000" pitchFamily="50" charset="-127"/>
              </a:rPr>
              <a:t>더보기</a:t>
            </a:r>
            <a:endParaRPr lang="ko-KR" altLang="en-US" sz="7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909F7B-B75E-3075-EAA4-A6D38D89A95B}"/>
              </a:ext>
            </a:extLst>
          </p:cNvPr>
          <p:cNvSpPr txBox="1"/>
          <p:nvPr/>
        </p:nvSpPr>
        <p:spPr>
          <a:xfrm>
            <a:off x="308111" y="104832"/>
            <a:ext cx="117339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600" b="1" dirty="0" err="1">
                <a:latin typeface="원신한 Medium" panose="020B0603000000000000" pitchFamily="50" charset="-127"/>
                <a:ea typeface="원신한 Medium" panose="020B0603000000000000" pitchFamily="50" charset="-127"/>
              </a:rPr>
              <a:t>다단계인경우</a:t>
            </a:r>
            <a:endParaRPr lang="ko-KR" altLang="en-US" sz="1600" b="1" dirty="0">
              <a:latin typeface="원신한 Medium" panose="020B0603000000000000" pitchFamily="50" charset="-127"/>
              <a:ea typeface="원신한 Medium" panose="020B0603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A5AFCF-B435-4CBF-48DE-D499C63B67BD}"/>
              </a:ext>
            </a:extLst>
          </p:cNvPr>
          <p:cNvSpPr txBox="1"/>
          <p:nvPr/>
        </p:nvSpPr>
        <p:spPr>
          <a:xfrm>
            <a:off x="6023111" y="1891961"/>
            <a:ext cx="84798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만기도래 명세</a:t>
            </a:r>
          </a:p>
        </p:txBody>
      </p:sp>
      <p:graphicFrame>
        <p:nvGraphicFramePr>
          <p:cNvPr id="25" name="표 24">
            <a:extLst>
              <a:ext uri="{FF2B5EF4-FFF2-40B4-BE49-F238E27FC236}">
                <a16:creationId xmlns:a16="http://schemas.microsoft.com/office/drawing/2014/main" id="{444D83BC-8806-40E4-B08B-8D1AB1886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472538"/>
              </p:ext>
            </p:extLst>
          </p:nvPr>
        </p:nvGraphicFramePr>
        <p:xfrm>
          <a:off x="6023111" y="2111543"/>
          <a:ext cx="2812777" cy="1207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6230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1656547">
                  <a:extLst>
                    <a:ext uri="{9D8B030D-6E8A-4147-A177-3AD203B41FA5}">
                      <a16:colId xmlns:a16="http://schemas.microsoft.com/office/drawing/2014/main" val="364814807"/>
                    </a:ext>
                  </a:extLst>
                </a:gridCol>
              </a:tblGrid>
              <a:tr h="4023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예금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신탁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(2,000,000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720039"/>
                  </a:ext>
                </a:extLst>
              </a:tr>
              <a:tr h="4023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일반대출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(2,000,000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027136"/>
                  </a:ext>
                </a:extLst>
              </a:tr>
              <a:tr h="4023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할인어음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u="sng" dirty="0">
                          <a:solidFill>
                            <a:srgbClr val="0070C0"/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3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건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(2,000,000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)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286456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D7B3CDC4-0EFF-E9EC-8DD4-7A68DFA3F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95290"/>
              </p:ext>
            </p:extLst>
          </p:nvPr>
        </p:nvGraphicFramePr>
        <p:xfrm>
          <a:off x="308112" y="2111547"/>
          <a:ext cx="5625547" cy="120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192">
                  <a:extLst>
                    <a:ext uri="{9D8B030D-6E8A-4147-A177-3AD203B41FA5}">
                      <a16:colId xmlns:a16="http://schemas.microsoft.com/office/drawing/2014/main" val="1175886559"/>
                    </a:ext>
                  </a:extLst>
                </a:gridCol>
                <a:gridCol w="3697355">
                  <a:extLst>
                    <a:ext uri="{9D8B030D-6E8A-4147-A177-3AD203B41FA5}">
                      <a16:colId xmlns:a16="http://schemas.microsoft.com/office/drawing/2014/main" val="2791320502"/>
                    </a:ext>
                  </a:extLst>
                </a:gridCol>
              </a:tblGrid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원화 </a:t>
                      </a:r>
                      <a:r>
                        <a:rPr lang="en-US" altLang="ko-KR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회 이체한도</a:t>
                      </a:r>
                      <a:endParaRPr lang="ko-KR" altLang="en-US" sz="1050" dirty="0"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999,999,999,999,999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916239"/>
                  </a:ext>
                </a:extLst>
              </a:tr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원화 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일 이체한도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잔여한도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999,999,999,999,999</a:t>
                      </a:r>
                      <a:r>
                        <a:rPr lang="ko-KR" altLang="en-US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 </a:t>
                      </a:r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/ </a:t>
                      </a:r>
                      <a:r>
                        <a:rPr lang="en-US" altLang="ko-KR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999,999,999,999,999</a:t>
                      </a:r>
                      <a:r>
                        <a:rPr lang="ko-KR" altLang="en-US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499607"/>
                  </a:ext>
                </a:extLst>
              </a:tr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외화 </a:t>
                      </a:r>
                      <a:r>
                        <a:rPr lang="en-US" altLang="ko-KR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0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회 이체한도</a:t>
                      </a:r>
                      <a:endParaRPr lang="ko-KR" altLang="en-US" sz="1050" dirty="0">
                        <a:ea typeface="원신한 Light" panose="020B0303000000000000" pitchFamily="50" charset="-127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 999,999,999,999,999.00</a:t>
                      </a:r>
                      <a:endParaRPr lang="ko-KR" altLang="en-US" sz="1050" dirty="0"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648040"/>
                  </a:ext>
                </a:extLst>
              </a:tr>
              <a:tr h="3017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외화 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1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일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 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이체한도</a:t>
                      </a:r>
                      <a:r>
                        <a:rPr lang="en-US" altLang="ko-KR" sz="1050" dirty="0">
                          <a:ea typeface="원신한 Light" panose="020B0303000000000000" pitchFamily="50" charset="-127"/>
                        </a:rPr>
                        <a:t>/</a:t>
                      </a:r>
                      <a:r>
                        <a:rPr lang="ko-KR" altLang="en-US" sz="1050" dirty="0">
                          <a:ea typeface="원신한 Light" panose="020B0303000000000000" pitchFamily="50" charset="-127"/>
                        </a:rPr>
                        <a:t>잔여한도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 999,999,999.00 / </a:t>
                      </a:r>
                      <a:r>
                        <a:rPr lang="en-US" altLang="ko-KR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원신한 Light" panose="020B0303000000000000" pitchFamily="50" charset="-127"/>
                          <a:ea typeface="원신한 Light" panose="020B0303000000000000" pitchFamily="50" charset="-127"/>
                        </a:rPr>
                        <a:t>USD 999,999,999.00</a:t>
                      </a:r>
                      <a:endParaRPr lang="ko-KR" altLang="en-US" sz="105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원신한 Light" panose="020B0303000000000000" pitchFamily="50" charset="-127"/>
                        <a:ea typeface="원신한 Light" panose="020B0303000000000000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18083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532D764-34C1-DED3-B381-8EA609E263EA}"/>
              </a:ext>
            </a:extLst>
          </p:cNvPr>
          <p:cNvSpPr txBox="1"/>
          <p:nvPr/>
        </p:nvSpPr>
        <p:spPr>
          <a:xfrm>
            <a:off x="315723" y="1874195"/>
            <a:ext cx="53860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1100" dirty="0">
                <a:latin typeface="원신한 Medium" panose="020B0603000000000000" pitchFamily="50" charset="-127"/>
                <a:ea typeface="원신한 Medium" panose="020B0603000000000000" pitchFamily="50" charset="-127"/>
              </a:rPr>
              <a:t>이체한도</a:t>
            </a:r>
          </a:p>
        </p:txBody>
      </p:sp>
    </p:spTree>
    <p:extLst>
      <p:ext uri="{BB962C8B-B14F-4D97-AF65-F5344CB8AC3E}">
        <p14:creationId xmlns:p14="http://schemas.microsoft.com/office/powerpoint/2010/main" val="335972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6765B3-F380-4E78-3B64-90A17C2F06DA}"/>
              </a:ext>
            </a:extLst>
          </p:cNvPr>
          <p:cNvSpPr txBox="1"/>
          <p:nvPr/>
        </p:nvSpPr>
        <p:spPr>
          <a:xfrm>
            <a:off x="248478" y="248478"/>
            <a:ext cx="6676828" cy="3388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※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개발시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참고사항</a:t>
            </a:r>
            <a:endParaRPr lang="en-US" altLang="ko-KR" sz="12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-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숫자나 문자에 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_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가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들어가있는경우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Link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를 나타냅니다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   (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모두 이전에 있던 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Link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이므로 이전페이지를 참고해서 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Link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하도록 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-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색상이 있는 부분은 최대한 비슷한 색상으로 적용합니다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  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다만 개발완료후 색상은 변경될 수 있습니다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 (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사이즈도 동일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- [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상세보기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]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버튼은 기존에 있던 상세보기 버튼으로 대체합니다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   </a:t>
            </a:r>
            <a:r>
              <a:rPr lang="en-US" altLang="ko-KR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SimpleButton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으로 처리합니다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-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전체 테이블 레이아웃은 문서가 좁아서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만든것이어서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문서의 형태대로 꼭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만들필요는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없습니다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 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기존처림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5:5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비율로 개발해도 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- 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해당화면은 속도가 중요한 부분으로 속도를 최대한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낼수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있도록 개발합니다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  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기업뱅킹을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참조하여 한번에 가져올 수 있는 항목들은 한번에 가져오도록 처리합니다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       (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기업뱅킹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로그인후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우측 상단 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“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사람모양아이콘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”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클릭시</a:t>
            </a:r>
            <a:r>
              <a:rPr lang="ko-KR" altLang="en-US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 조회로직 </a:t>
            </a:r>
            <a:r>
              <a:rPr lang="ko-KR" altLang="en-US" sz="1200" dirty="0" err="1">
                <a:latin typeface="원신한 Light" panose="020B0303000000000000" pitchFamily="50" charset="-127"/>
                <a:ea typeface="원신한 Light" panose="020B0303000000000000" pitchFamily="50" charset="-127"/>
              </a:rPr>
              <a:t>참고할것</a:t>
            </a:r>
            <a:r>
              <a:rPr lang="en-US" altLang="ko-KR" sz="1200" dirty="0">
                <a:latin typeface="원신한 Light" panose="020B0303000000000000" pitchFamily="50" charset="-127"/>
                <a:ea typeface="원신한 Light" panose="020B0303000000000000" pitchFamily="50" charset="-127"/>
              </a:rPr>
              <a:t>)</a:t>
            </a:r>
            <a:endParaRPr lang="ko-KR" altLang="en-US" sz="1200" dirty="0"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7412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459</Words>
  <Application>Microsoft Office PowerPoint</Application>
  <PresentationFormat>화면 슬라이드 쇼(4:3)</PresentationFormat>
  <Paragraphs>183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원신한 Light</vt:lpstr>
      <vt:lpstr>원신한 Medium</vt:lpstr>
      <vt:lpstr>Aptos</vt:lpstr>
      <vt:lpstr>Aptos Display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YongSuk Chang</dc:creator>
  <cp:lastModifiedBy>용석 장</cp:lastModifiedBy>
  <cp:revision>24</cp:revision>
  <dcterms:created xsi:type="dcterms:W3CDTF">2025-02-11T05:52:53Z</dcterms:created>
  <dcterms:modified xsi:type="dcterms:W3CDTF">2025-04-18T07:27:21Z</dcterms:modified>
</cp:coreProperties>
</file>